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07E5DA5-A341-44AD-956E-BCF082476CF1}" type="datetimeFigureOut">
              <a:rPr lang="ru-RU" smtClean="0"/>
              <a:t>22.01.2012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BEFD614-436C-4BB5-8583-95473BB6771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C%D0%B8%D1%82%D0%B8%D0%BA%D0%BE" TargetMode="External"/><Relationship Id="rId2" Type="http://schemas.openxmlformats.org/officeDocument/2006/relationships/hyperlink" Target="http://ru.wikipedia.org/wiki/%D0%90%D0%BA%D0%B8%D1%85%D0%B8%D1%82%D0%B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3%D1%80%D0%B8%D0%BD%D0%B2%D0%B8%D1%87%D1%81%D0%BA%D0%B8%D0%B9_%D0%BC%D0%B5%D1%80%D0%B8%D0%B4%D0%B8%D0%B0%D0%BD" TargetMode="External"/><Relationship Id="rId13" Type="http://schemas.openxmlformats.org/officeDocument/2006/relationships/hyperlink" Target="http://ru.wikipedia.org/wiki/%D0%AF%D0%BF%D0%BE%D0%BD%D1%81%D0%BA%D0%BE%D0%B5_%D0%BC%D0%BE%D1%80%D0%B5" TargetMode="External"/><Relationship Id="rId18" Type="http://schemas.openxmlformats.org/officeDocument/2006/relationships/hyperlink" Target="http://ru.wikipedia.org/wiki/%D0%A5%D0%BE%D0%BD%D1%81%D1%8E" TargetMode="External"/><Relationship Id="rId26" Type="http://schemas.openxmlformats.org/officeDocument/2006/relationships/hyperlink" Target="http://ru.wikipedia.org/wiki/%D0%9F%D0%BE%D0%BB%D1%83%D0%BE%D1%81%D1%82%D1%80%D0%BE%D0%B2" TargetMode="External"/><Relationship Id="rId3" Type="http://schemas.openxmlformats.org/officeDocument/2006/relationships/hyperlink" Target="http://ru.wikipedia.org/wiki/%D0%90%D1%80%D1%85%D0%B8%D0%BF%D0%B5%D0%BB%D0%B0%D0%B3" TargetMode="External"/><Relationship Id="rId21" Type="http://schemas.openxmlformats.org/officeDocument/2006/relationships/hyperlink" Target="http://ru.wikipedia.org/wiki/%D0%9E%D0%BA%D0%B8%D0%BD%D0%B0%D0%B2%D0%B0" TargetMode="External"/><Relationship Id="rId7" Type="http://schemas.openxmlformats.org/officeDocument/2006/relationships/hyperlink" Target="http://ru.wikipedia.org/wiki/%D0%AD%D0%BA%D0%B2%D0%B0%D1%82%D0%BE%D1%80" TargetMode="External"/><Relationship Id="rId12" Type="http://schemas.openxmlformats.org/officeDocument/2006/relationships/hyperlink" Target="http://ru.wikipedia.org/wiki/%D0%9A%D0%BE%D1%80%D0%B5%D1%8F" TargetMode="External"/><Relationship Id="rId17" Type="http://schemas.openxmlformats.org/officeDocument/2006/relationships/hyperlink" Target="http://ru.wikipedia.org/wiki/%D0%A5%D0%BE%D0%BA%D0%BA%D0%B0%D0%B9%D0%B4%D0%BE" TargetMode="External"/><Relationship Id="rId25" Type="http://schemas.openxmlformats.org/officeDocument/2006/relationships/hyperlink" Target="http://ru.wikipedia.org/wiki/%D0%A1%D0%BE%D0%B5%D0%B4%D0%B8%D0%BD%D1%91%D0%BD%D0%BD%D0%BE%D0%B5_%D0%9A%D0%BE%D1%80%D0%BE%D0%BB%D0%B5%D0%B2%D1%81%D1%82%D0%B2%D0%BE" TargetMode="External"/><Relationship Id="rId2" Type="http://schemas.openxmlformats.org/officeDocument/2006/relationships/hyperlink" Target="http://ru.wikipedia.org/wiki/%D0%A1%D1%82%D1%80%D0%B0%D1%82%D0%BE%D0%B2%D1%83%D0%BB%D0%BA%D0%B0%D0%BD" TargetMode="External"/><Relationship Id="rId16" Type="http://schemas.openxmlformats.org/officeDocument/2006/relationships/hyperlink" Target="http://ru.wikipedia.org/wiki/%D0%9E%D1%81%D1%82%D1%80%D0%BE%D0%B2" TargetMode="External"/><Relationship Id="rId20" Type="http://schemas.openxmlformats.org/officeDocument/2006/relationships/hyperlink" Target="http://ru.wikipedia.org/wiki/%D0%9A%D1%8E%D1%81%D1%8E" TargetMode="External"/><Relationship Id="rId29" Type="http://schemas.openxmlformats.org/officeDocument/2006/relationships/hyperlink" Target="http://ru.wikipedia.org/wiki/%D0%9E%D1%81%D1%82%D1%80%D0%BE%D0%B2%D0%B0_%D0%A0%D1%8E%D0%BA%D1%8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u.wikipedia.org/wiki/%D0%93%D0%B5%D0%BE%D0%B3%D1%80%D0%B0%D1%84%D0%B8%D1%87%D0%B5%D1%81%D0%BA%D0%B8%D0%B5_%D0%BA%D0%BE%D0%BE%D1%80%D0%B4%D0%B8%D0%BD%D0%B0%D1%82%D1%8B" TargetMode="External"/><Relationship Id="rId11" Type="http://schemas.openxmlformats.org/officeDocument/2006/relationships/hyperlink" Target="http://ru.wikipedia.org/wiki/%D0%92%D0%BE%D1%81%D1%82%D0%BE%D1%87%D0%BD%D0%BE-%D0%9A%D0%B8%D1%82%D0%B0%D0%B9%D1%81%D0%BA%D0%BE%D0%B5_%D0%BC%D0%BE%D1%80%D0%B5" TargetMode="External"/><Relationship Id="rId24" Type="http://schemas.openxmlformats.org/officeDocument/2006/relationships/hyperlink" Target="http://ru.wikipedia.org/wiki/%D0%9D%D0%BE%D0%B2%D0%B0%D1%8F_%D0%97%D0%B5%D0%BB%D0%B0%D0%BD%D0%B4%D0%B8%D1%8F" TargetMode="External"/><Relationship Id="rId5" Type="http://schemas.openxmlformats.org/officeDocument/2006/relationships/hyperlink" Target="http://ru.wikipedia.org/wiki/%D0%90%D0%B7%D0%B8%D1%8F" TargetMode="External"/><Relationship Id="rId15" Type="http://schemas.openxmlformats.org/officeDocument/2006/relationships/hyperlink" Target="http://ru.wikipedia.org/wiki/%D0%A0%D0%BE%D1%81%D1%81%D0%B8%D1%8F" TargetMode="External"/><Relationship Id="rId23" Type="http://schemas.openxmlformats.org/officeDocument/2006/relationships/hyperlink" Target="http://ru.wikipedia.org/wiki/%D0%9C%D0%B0%D0%BB%D0%B0%D0%B9%D0%B7%D0%B8%D1%8F" TargetMode="External"/><Relationship Id="rId28" Type="http://schemas.openxmlformats.org/officeDocument/2006/relationships/hyperlink" Target="http://ru.wikipedia.org/wiki/%D0%9E%D1%81%D0%B8%D0%BC%D0%B0_%28%D0%BF%D0%BE%D0%BB%D1%83%D0%BE%D1%81%D1%82%D1%80%D0%BE%D0%B2%29" TargetMode="External"/><Relationship Id="rId10" Type="http://schemas.openxmlformats.org/officeDocument/2006/relationships/hyperlink" Target="http://ru.wikipedia.org/wiki/%D0%A2%D0%B0%D0%B9%D0%B2%D0%B0%D0%BD%D1%8C" TargetMode="External"/><Relationship Id="rId19" Type="http://schemas.openxmlformats.org/officeDocument/2006/relationships/hyperlink" Target="http://ru.wikipedia.org/wiki/%D0%A1%D0%B8%D0%BA%D0%BE%D0%BA%D1%83" TargetMode="External"/><Relationship Id="rId4" Type="http://schemas.openxmlformats.org/officeDocument/2006/relationships/hyperlink" Target="http://ru.wikipedia.org/wiki/%D0%A2%D0%B8%D1%85%D0%B8%D0%B9_%D0%BE%D0%BA%D0%B5%D0%B0%D0%BD" TargetMode="External"/><Relationship Id="rId9" Type="http://schemas.openxmlformats.org/officeDocument/2006/relationships/hyperlink" Target="http://ru.wikipedia.org/wiki/%D0%9A%D0%B8%D1%82%D0%B0%D0%B9" TargetMode="External"/><Relationship Id="rId14" Type="http://schemas.openxmlformats.org/officeDocument/2006/relationships/hyperlink" Target="http://ru.wikipedia.org/wiki/%D0%94%D0%B0%D0%BB%D1%8C%D0%BD%D0%B8%D0%B9_%D0%92%D0%BE%D1%81%D1%82%D0%BE%D0%BA" TargetMode="External"/><Relationship Id="rId22" Type="http://schemas.openxmlformats.org/officeDocument/2006/relationships/hyperlink" Target="http://ru.wikipedia.org/wiki/%D0%93%D0%B5%D1%80%D0%BC%D0%B0%D0%BD%D0%B8%D1%8F" TargetMode="External"/><Relationship Id="rId27" Type="http://schemas.openxmlformats.org/officeDocument/2006/relationships/hyperlink" Target="http://ru.wikipedia.org/wiki/%D0%9A%D0%B8%D0%B8_%28%D0%BF%D0%BE%D0%BB%D1%83%D0%BE%D1%81%D1%82%D1%80%D0%BE%D0%B2%29" TargetMode="External"/><Relationship Id="rId30" Type="http://schemas.openxmlformats.org/officeDocument/2006/relationships/hyperlink" Target="http://ru.wikipedia.org/wiki/%D0%9A%D0%BE%D1%80%D0%B0%D0%BB%D0%BB%D0%BE%D0%B2%D1%8B%D0%B5_%D1%80%D0%B8%D1%84%D1%8B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5%D0%BE%D0%BD%D1%81%D1%8E" TargetMode="External"/><Relationship Id="rId13" Type="http://schemas.openxmlformats.org/officeDocument/2006/relationships/hyperlink" Target="http://ru.wikipedia.org/w/index.php?title=%D0%AD%D1%82%D0%B8%D0%B3%D0%BE_%28%D0%B3%D0%BE%D1%80%D1%8B%29&amp;action=edit&amp;redlink=1" TargetMode="External"/><Relationship Id="rId18" Type="http://schemas.openxmlformats.org/officeDocument/2006/relationships/hyperlink" Target="http://ru.wikipedia.org/wiki/%D0%90%D0%BA%D0%B0%D0%B8%D1%81%D0%B8" TargetMode="External"/><Relationship Id="rId26" Type="http://schemas.openxmlformats.org/officeDocument/2006/relationships/hyperlink" Target="http://ru.wikipedia.org/wiki/%D0%9F%D0%BB%D0%B0%D1%82%D0%BE" TargetMode="External"/><Relationship Id="rId3" Type="http://schemas.openxmlformats.org/officeDocument/2006/relationships/hyperlink" Target="http://ru.wikipedia.org/wiki/%D0%AF%D0%BF%D0%BE%D0%BD%D0%B8%D1%8F" TargetMode="External"/><Relationship Id="rId21" Type="http://schemas.openxmlformats.org/officeDocument/2006/relationships/hyperlink" Target="http://ru.wikipedia.org/wiki/%D0%92%D0%BD%D1%83%D1%82%D1%80%D0%B5%D0%BD%D0%BD%D0%B5%D0%B5_%D0%AF%D0%BF%D0%BE%D0%BD%D1%81%D0%BA%D0%BE%D0%B5_%D0%BC%D0%BE%D1%80%D0%B5" TargetMode="External"/><Relationship Id="rId7" Type="http://schemas.openxmlformats.org/officeDocument/2006/relationships/hyperlink" Target="http://ru.wikipedia.org/wiki/%D0%90%D1%81%D0%B0%D1%85%D0%B8%D0%B4%D0%B0%D0%BA%D1%8D" TargetMode="External"/><Relationship Id="rId12" Type="http://schemas.openxmlformats.org/officeDocument/2006/relationships/hyperlink" Target="http://ru.wikipedia.org/w/index.php?title=%D0%94%D0%B5%D0%B2%D0%B0_%28%D0%B3%D0%BE%D1%80%D1%8B%29&amp;action=edit&amp;redlink=1" TargetMode="External"/><Relationship Id="rId17" Type="http://schemas.openxmlformats.org/officeDocument/2006/relationships/hyperlink" Target="http://ru.wikipedia.org/wiki/%D0%9A%D0%B8%D1%81%D0%BE_%28%D1%85%D1%80%D0%B5%D0%B1%D0%B5%D1%82%29" TargetMode="External"/><Relationship Id="rId25" Type="http://schemas.openxmlformats.org/officeDocument/2006/relationships/hyperlink" Target="http://ru.wikipedia.org/w/index.php?title=%D0%9A%D1%83%D0%B4%D0%B7%D1%8E&amp;action=edit&amp;redlink=1" TargetMode="External"/><Relationship Id="rId2" Type="http://schemas.openxmlformats.org/officeDocument/2006/relationships/hyperlink" Target="http://ru.wikipedia.org/wiki/%D0%9A%D0%B0%D0%BD%D1%82%D0%BE_%28%D1%80%D0%B0%D0%B2%D0%BD%D0%B8%D0%BD%D0%B0%29" TargetMode="External"/><Relationship Id="rId16" Type="http://schemas.openxmlformats.org/officeDocument/2006/relationships/hyperlink" Target="http://ru.wikipedia.org/wiki/%D0%A5%D0%B8%D0%B4%D0%B0" TargetMode="External"/><Relationship Id="rId20" Type="http://schemas.openxmlformats.org/officeDocument/2006/relationships/hyperlink" Target="http://ru.wikipedia.org/wiki/%D0%91%D0%B8%D0%B2%D0%B0_%28%D0%BE%D0%B7%D0%B5%D1%80%D0%BE%29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u.wikipedia.org/wiki/%D0%9A%D1%83%D1%80%D0%B8%D0%BB%D1%8C%D1%81%D0%BA%D0%B8%D0%B5_%D0%BE%D1%81%D1%82%D1%80%D0%BE%D0%B2%D0%B0" TargetMode="External"/><Relationship Id="rId11" Type="http://schemas.openxmlformats.org/officeDocument/2006/relationships/hyperlink" Target="http://ru.wikipedia.org/wiki/%D0%90%D0%B1%D1%83%D0%BA%D1%83%D0%BC%D0%B0" TargetMode="External"/><Relationship Id="rId24" Type="http://schemas.openxmlformats.org/officeDocument/2006/relationships/hyperlink" Target="http://ru.wikipedia.org/wiki/%D0%9A%D1%8E%D1%81%D1%8E" TargetMode="External"/><Relationship Id="rId5" Type="http://schemas.openxmlformats.org/officeDocument/2006/relationships/hyperlink" Target="http://ru.wikipedia.org/wiki/%D0%A1%D0%B0%D1%85%D0%B0%D0%BB%D0%B8%D0%BD" TargetMode="External"/><Relationship Id="rId15" Type="http://schemas.openxmlformats.org/officeDocument/2006/relationships/hyperlink" Target="http://ru.wikipedia.org/wiki/%D0%A4%D1%83%D0%B4%D0%B7%D0%B8%D1%8F%D0%BC%D0%B0" TargetMode="External"/><Relationship Id="rId23" Type="http://schemas.openxmlformats.org/officeDocument/2006/relationships/hyperlink" Target="http://ru.wikipedia.org/w/index.php?title=%D0%98%D1%81%D0%B8%D0%B4%D0%B7%D1%83%D1%82%D0%B8&amp;action=edit&amp;redlink=1" TargetMode="External"/><Relationship Id="rId10" Type="http://schemas.openxmlformats.org/officeDocument/2006/relationships/hyperlink" Target="http://ru.wikipedia.org/wiki/%D0%9A%D0%B8%D1%82%D0%B0%D0%BA%D0%B0%D0%BC%D0%B8" TargetMode="External"/><Relationship Id="rId19" Type="http://schemas.openxmlformats.org/officeDocument/2006/relationships/hyperlink" Target="http://ru.wikipedia.org/w/index.php?title=%D0%9A%D0%B8%D0%BD%D0%BA%D0%B8_%28%D1%80%D0%B0%D0%B2%D0%BD%D0%B8%D0%BD%D0%B0%29&amp;action=edit&amp;redlink=1" TargetMode="External"/><Relationship Id="rId4" Type="http://schemas.openxmlformats.org/officeDocument/2006/relationships/hyperlink" Target="http://ru.wikipedia.org/wiki/%D0%A5%D0%BE%D0%BA%D0%BA%D0%B0%D0%B9%D0%B4%D0%BE" TargetMode="External"/><Relationship Id="rId9" Type="http://schemas.openxmlformats.org/officeDocument/2006/relationships/hyperlink" Target="http://ru.wikipedia.org/wiki/%D0%9E%D1%83" TargetMode="External"/><Relationship Id="rId14" Type="http://schemas.openxmlformats.org/officeDocument/2006/relationships/hyperlink" Target="http://ru.wikipedia.org/w/index.php?title=%D0%A4%D0%BE%D1%81%D1%81%D0%B0-%D0%9C%D0%B0%D0%B3%D0%BD%D0%B0&amp;action=edit&amp;redlink=1" TargetMode="External"/><Relationship Id="rId22" Type="http://schemas.openxmlformats.org/officeDocument/2006/relationships/hyperlink" Target="http://ru.wikipedia.org/wiki/%D0%A1%D0%B8%D0%BA%D0%BE%D0%BA%D1%8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792087"/>
          </a:xfrm>
        </p:spPr>
        <p:txBody>
          <a:bodyPr/>
          <a:lstStyle/>
          <a:p>
            <a:pPr algn="ctr"/>
            <a:r>
              <a:rPr lang="ru-RU" dirty="0" smtClean="0"/>
              <a:t>Япония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1628800"/>
            <a:ext cx="7160840" cy="48245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628800"/>
            <a:ext cx="8136904" cy="52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675658"/>
          </a:xfrm>
        </p:spPr>
        <p:txBody>
          <a:bodyPr>
            <a:normAutofit fontScale="90000"/>
          </a:bodyPr>
          <a:lstStyle/>
          <a:p>
            <a:r>
              <a:rPr lang="kk-KZ" sz="2400" dirty="0" smtClean="0"/>
              <a:t>Жапонияның территориясы 377 944 км. Кв.</a:t>
            </a:r>
            <a:br>
              <a:rPr lang="kk-KZ" sz="2400" dirty="0" smtClean="0"/>
            </a:br>
            <a:r>
              <a:rPr lang="kk-KZ" sz="2400" dirty="0" smtClean="0"/>
              <a:t>Халық саны: 127 370 000</a:t>
            </a:r>
            <a:endParaRPr lang="ru-RU" sz="24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59632" y="1196752"/>
            <a:ext cx="1601043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692697"/>
            <a:ext cx="3520440" cy="403244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Жапон </a:t>
            </a:r>
            <a:r>
              <a:rPr lang="ru-RU" dirty="0" err="1" smtClean="0"/>
              <a:t>жалауы</a:t>
            </a:r>
            <a:endParaRPr lang="kk-KZ" dirty="0" smtClean="0"/>
          </a:p>
          <a:p>
            <a:r>
              <a:rPr lang="kk-KZ" dirty="0" smtClean="0"/>
              <a:t>Астанасы Токио</a:t>
            </a:r>
          </a:p>
          <a:p>
            <a:r>
              <a:rPr lang="kk-KZ" dirty="0" smtClean="0"/>
              <a:t>Билік: конституциялық монархия</a:t>
            </a:r>
          </a:p>
          <a:p>
            <a:r>
              <a:rPr lang="kk-KZ" dirty="0" smtClean="0"/>
              <a:t>Император Акихито</a:t>
            </a:r>
          </a:p>
          <a:p>
            <a:r>
              <a:rPr lang="kk-KZ" dirty="0" smtClean="0"/>
              <a:t>Премьер министр Есихико Нода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Япония</a:t>
            </a:r>
            <a:r>
              <a:rPr lang="ru-RU" dirty="0" smtClean="0"/>
              <a:t> - «страна восходящего солнца». </a:t>
            </a:r>
          </a:p>
          <a:p>
            <a:r>
              <a:rPr lang="ru-RU" b="1" dirty="0" smtClean="0"/>
              <a:t>Япония </a:t>
            </a:r>
            <a:r>
              <a:rPr lang="ru-RU" dirty="0" smtClean="0"/>
              <a:t>- островное государство, длинной дугой протянувшееся на 3400км с</a:t>
            </a:r>
          </a:p>
          <a:p>
            <a:r>
              <a:rPr lang="ru-RU" dirty="0" smtClean="0"/>
              <a:t>севера на юг вдоль восточной части азиатского материка. Она занимает четыре</a:t>
            </a:r>
          </a:p>
          <a:p>
            <a:r>
              <a:rPr lang="ru-RU" dirty="0" smtClean="0"/>
              <a:t>больших острова (Хоккайдо, Хонсю, Кюсю и </a:t>
            </a:r>
            <a:r>
              <a:rPr lang="ru-RU" dirty="0" err="1" smtClean="0"/>
              <a:t>Сикоку</a:t>
            </a:r>
            <a:r>
              <a:rPr lang="ru-RU" dirty="0" smtClean="0"/>
              <a:t>) </a:t>
            </a:r>
            <a:r>
              <a:rPr lang="ru-RU" dirty="0" err="1" smtClean="0"/>
              <a:t>и</a:t>
            </a:r>
            <a:r>
              <a:rPr lang="ru-RU" dirty="0" smtClean="0"/>
              <a:t> около 900 небольших островов</a:t>
            </a:r>
          </a:p>
          <a:p>
            <a:r>
              <a:rPr lang="ru-RU" dirty="0" smtClean="0"/>
              <a:t>общей площадью 372,6 тыс. кв. км. На севере омывается Охотским морем, на</a:t>
            </a:r>
          </a:p>
          <a:p>
            <a:r>
              <a:rPr lang="ru-RU" dirty="0" smtClean="0"/>
              <a:t>востоке - Тихим Океаном, на юге - Тихим океаном и Восточно-Китайским морем, на</a:t>
            </a:r>
          </a:p>
          <a:p>
            <a:r>
              <a:rPr lang="ru-RU" dirty="0" smtClean="0"/>
              <a:t>западе Корейским проливом и Японским морем.</a:t>
            </a:r>
          </a:p>
          <a:p>
            <a:r>
              <a:rPr lang="ru-RU" dirty="0" smtClean="0"/>
              <a:t>     Население Японии составляет 124,1 млн. человек (1992г.); 99,4% - японцы,</a:t>
            </a:r>
          </a:p>
          <a:p>
            <a:r>
              <a:rPr lang="ru-RU" dirty="0" smtClean="0"/>
              <a:t>остальное население - это корейцы, китайцы, американцы, </a:t>
            </a:r>
            <a:r>
              <a:rPr lang="ru-RU" dirty="0" err="1" smtClean="0"/>
              <a:t>айны</a:t>
            </a:r>
            <a:r>
              <a:rPr lang="ru-RU" dirty="0" smtClean="0"/>
              <a:t> (потомки древнего</a:t>
            </a:r>
          </a:p>
          <a:p>
            <a:r>
              <a:rPr lang="ru-RU" dirty="0" smtClean="0"/>
              <a:t>населения страны) и т.д. Официальный язык - японский. </a:t>
            </a:r>
          </a:p>
          <a:p>
            <a:r>
              <a:rPr lang="ru-RU" dirty="0" smtClean="0"/>
              <a:t>     Основные религии - синтоизм и буддизм. </a:t>
            </a:r>
          </a:p>
          <a:p>
            <a:r>
              <a:rPr lang="ru-RU" dirty="0" smtClean="0"/>
              <a:t>     Денежная единица - </a:t>
            </a:r>
            <a:r>
              <a:rPr lang="ru-RU" dirty="0" err="1" smtClean="0"/>
              <a:t>йена</a:t>
            </a:r>
            <a:r>
              <a:rPr lang="ru-RU" dirty="0" smtClean="0"/>
              <a:t> = 100 сенам.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0588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   </a:t>
            </a:r>
          </a:p>
          <a:p>
            <a:pPr algn="just">
              <a:buNone/>
            </a:pPr>
            <a:endParaRPr lang="ru-RU" sz="1400" dirty="0" smtClean="0">
              <a:cs typeface="Aharoni" pitchFamily="2" charset="-79"/>
            </a:endParaRPr>
          </a:p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    Япония </a:t>
            </a:r>
            <a:r>
              <a:rPr lang="ru-RU" sz="1400" dirty="0" smtClean="0">
                <a:cs typeface="Aharoni" pitchFamily="2" charset="-79"/>
              </a:rPr>
              <a:t>имеет дипломатические отношения  с Российской Федерацией (</a:t>
            </a:r>
            <a:r>
              <a:rPr lang="ru-RU" sz="1400" dirty="0" smtClean="0">
                <a:cs typeface="Aharoni" pitchFamily="2" charset="-79"/>
              </a:rPr>
              <a:t>установлены СССР </a:t>
            </a:r>
            <a:r>
              <a:rPr lang="ru-RU" sz="1400" dirty="0" smtClean="0">
                <a:cs typeface="Aharoni" pitchFamily="2" charset="-79"/>
              </a:rPr>
              <a:t>20.01.1925г., прерваны 9.08.1945г., восстановлены 19.10.1956г.).</a:t>
            </a:r>
          </a:p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    Национальный праздник - 23 декабря - День рождения императора.</a:t>
            </a:r>
          </a:p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    Япония - конституционная монархия. Согласно действующей с 1947г. </a:t>
            </a:r>
            <a:r>
              <a:rPr lang="ru-RU" sz="1400" dirty="0" smtClean="0">
                <a:cs typeface="Aharoni" pitchFamily="2" charset="-79"/>
              </a:rPr>
              <a:t>Конституции император </a:t>
            </a:r>
            <a:r>
              <a:rPr lang="ru-RU" sz="1400" dirty="0" smtClean="0">
                <a:cs typeface="Aharoni" pitchFamily="2" charset="-79"/>
              </a:rPr>
              <a:t>является “символом государства и единства народа”, его </a:t>
            </a:r>
            <a:r>
              <a:rPr lang="ru-RU" sz="1400" dirty="0" smtClean="0">
                <a:cs typeface="Aharoni" pitchFamily="2" charset="-79"/>
              </a:rPr>
              <a:t>статус определяется </a:t>
            </a:r>
            <a:r>
              <a:rPr lang="ru-RU" sz="1400" dirty="0" smtClean="0">
                <a:cs typeface="Aharoni" pitchFamily="2" charset="-79"/>
              </a:rPr>
              <a:t>волей всего народа, которому принадлежит суверенная власть. </a:t>
            </a:r>
          </a:p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    Высший орган государственной власти и единственный законодательный орган </a:t>
            </a:r>
          </a:p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</a:t>
            </a:r>
            <a:r>
              <a:rPr lang="ru-RU" sz="1400" dirty="0" smtClean="0">
                <a:cs typeface="Aharoni" pitchFamily="2" charset="-79"/>
              </a:rPr>
              <a:t>    парламент</a:t>
            </a:r>
            <a:r>
              <a:rPr lang="ru-RU" sz="1400" dirty="0" smtClean="0">
                <a:cs typeface="Aharoni" pitchFamily="2" charset="-79"/>
              </a:rPr>
              <a:t>, состоящий из двух палат: палаты представителей (512 депутатов) и</a:t>
            </a:r>
          </a:p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    палаты </a:t>
            </a:r>
            <a:r>
              <a:rPr lang="ru-RU" sz="1400" dirty="0" smtClean="0">
                <a:cs typeface="Aharoni" pitchFamily="2" charset="-79"/>
              </a:rPr>
              <a:t>советников (252 депутата). Срок полномочий депутатов палаты</a:t>
            </a:r>
          </a:p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    представителей </a:t>
            </a:r>
            <a:r>
              <a:rPr lang="ru-RU" sz="1400" dirty="0" smtClean="0">
                <a:cs typeface="Aharoni" pitchFamily="2" charset="-79"/>
              </a:rPr>
              <a:t>- 4 года, палаты советников - 6 лет (с переизбранием половины</a:t>
            </a:r>
          </a:p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    состава </a:t>
            </a:r>
            <a:r>
              <a:rPr lang="ru-RU" sz="1400" dirty="0" smtClean="0">
                <a:cs typeface="Aharoni" pitchFamily="2" charset="-79"/>
              </a:rPr>
              <a:t>каждые три года). </a:t>
            </a:r>
          </a:p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    Исполнительная власть осуществляется кабинетом министров во главе с</a:t>
            </a:r>
          </a:p>
          <a:p>
            <a:pPr algn="just">
              <a:buNone/>
            </a:pPr>
            <a:r>
              <a:rPr lang="ru-RU" sz="1400" dirty="0" smtClean="0">
                <a:cs typeface="Aharoni" pitchFamily="2" charset="-79"/>
              </a:rPr>
              <a:t>     премьер-министром</a:t>
            </a:r>
            <a:r>
              <a:rPr lang="ru-RU" sz="1400" dirty="0" smtClean="0">
                <a:cs typeface="Aharoni" pitchFamily="2" charset="-79"/>
              </a:rPr>
              <a:t>.</a:t>
            </a:r>
          </a:p>
          <a:p>
            <a:pPr algn="just">
              <a:buNone/>
            </a:pPr>
            <a:endParaRPr lang="ru-RU" sz="1400" dirty="0"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157192"/>
            <a:ext cx="8183880" cy="72008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Император </a:t>
            </a:r>
            <a:r>
              <a:rPr lang="ru-RU" sz="1800" dirty="0" err="1" smtClean="0">
                <a:hlinkClick r:id="rId2" tooltip="Акихито"/>
              </a:rPr>
              <a:t>Акихито</a:t>
            </a:r>
            <a:r>
              <a:rPr lang="ru-RU" sz="1800" dirty="0" smtClean="0"/>
              <a:t> и императрица </a:t>
            </a:r>
            <a:r>
              <a:rPr lang="ru-RU" sz="1800" dirty="0" err="1" smtClean="0">
                <a:hlinkClick r:id="rId3" tooltip="Митико"/>
              </a:rPr>
              <a:t>Митико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530225"/>
            <a:ext cx="3888431" cy="462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836712"/>
            <a:ext cx="7772400" cy="360040"/>
          </a:xfrm>
        </p:spPr>
        <p:txBody>
          <a:bodyPr>
            <a:noAutofit/>
          </a:bodyPr>
          <a:lstStyle/>
          <a:p>
            <a:pPr algn="ctr"/>
            <a:r>
              <a:rPr lang="kk-KZ" sz="2400" dirty="0" smtClean="0"/>
              <a:t>Гография Японии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1340768"/>
            <a:ext cx="7772400" cy="4824536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1800" b="1" dirty="0" smtClean="0"/>
              <a:t>Япония </a:t>
            </a:r>
            <a:r>
              <a:rPr lang="ru-RU" sz="1800" b="1" dirty="0" smtClean="0"/>
              <a:t>расположена на большом </a:t>
            </a:r>
            <a:r>
              <a:rPr lang="ru-RU" sz="1800" b="1" dirty="0" smtClean="0">
                <a:hlinkClick r:id="rId2" tooltip="Стратовулкан"/>
              </a:rPr>
              <a:t>стратовулканическом</a:t>
            </a:r>
            <a:r>
              <a:rPr lang="ru-RU" sz="1800" b="1" dirty="0" smtClean="0"/>
              <a:t> </a:t>
            </a:r>
            <a:r>
              <a:rPr lang="ru-RU" sz="1800" b="1" dirty="0" smtClean="0">
                <a:hlinkClick r:id="rId3" tooltip="Архипелаг"/>
              </a:rPr>
              <a:t>архипелаге</a:t>
            </a:r>
            <a:r>
              <a:rPr lang="ru-RU" sz="1800" b="1" dirty="0" smtClean="0"/>
              <a:t>, находящемся у </a:t>
            </a:r>
            <a:r>
              <a:rPr lang="ru-RU" sz="1800" b="1" dirty="0" smtClean="0">
                <a:hlinkClick r:id="rId4" tooltip="Тихий океан"/>
              </a:rPr>
              <a:t>тихоокеанского</a:t>
            </a:r>
            <a:r>
              <a:rPr lang="ru-RU" sz="1800" b="1" dirty="0" smtClean="0"/>
              <a:t> побережья </a:t>
            </a:r>
            <a:r>
              <a:rPr lang="ru-RU" sz="1800" b="1" dirty="0" smtClean="0">
                <a:hlinkClick r:id="rId5" tooltip="Азия"/>
              </a:rPr>
              <a:t>Азии</a:t>
            </a:r>
            <a:r>
              <a:rPr lang="ru-RU" sz="1800" b="1" dirty="0" smtClean="0"/>
              <a:t>. В соответствии с системой </a:t>
            </a:r>
            <a:r>
              <a:rPr lang="ru-RU" sz="1800" b="1" dirty="0" smtClean="0">
                <a:hlinkClick r:id="rId6" tooltip="Географические координаты"/>
              </a:rPr>
              <a:t>географических координат</a:t>
            </a:r>
            <a:r>
              <a:rPr lang="ru-RU" sz="1800" b="1" dirty="0" smtClean="0"/>
              <a:t>, Япония лежит на 36° к северу от </a:t>
            </a:r>
            <a:r>
              <a:rPr lang="ru-RU" sz="1800" b="1" dirty="0" smtClean="0">
                <a:hlinkClick r:id="rId7" tooltip="Экватор"/>
              </a:rPr>
              <a:t>экватора</a:t>
            </a:r>
            <a:r>
              <a:rPr lang="ru-RU" sz="1800" b="1" dirty="0" smtClean="0"/>
              <a:t> и на 138° к востоку от </a:t>
            </a:r>
            <a:r>
              <a:rPr lang="ru-RU" sz="1800" b="1" dirty="0" smtClean="0">
                <a:hlinkClick r:id="rId8" tooltip="Гринвичский меридиан"/>
              </a:rPr>
              <a:t>гринвичского меридиана</a:t>
            </a:r>
            <a:r>
              <a:rPr lang="ru-RU" sz="1800" b="1" dirty="0" smtClean="0"/>
              <a:t>. Страна располагается к северо-востоку от </a:t>
            </a:r>
            <a:r>
              <a:rPr lang="ru-RU" sz="1800" b="1" dirty="0" smtClean="0">
                <a:hlinkClick r:id="rId9" tooltip="Китай"/>
              </a:rPr>
              <a:t>Китая</a:t>
            </a:r>
            <a:r>
              <a:rPr lang="ru-RU" sz="1800" b="1" dirty="0" smtClean="0"/>
              <a:t> и </a:t>
            </a:r>
            <a:r>
              <a:rPr lang="ru-RU" sz="1800" b="1" dirty="0" smtClean="0">
                <a:hlinkClick r:id="rId10" tooltip="Тайвань"/>
              </a:rPr>
              <a:t>Тайваня</a:t>
            </a:r>
            <a:r>
              <a:rPr lang="ru-RU" sz="1800" b="1" dirty="0" smtClean="0"/>
              <a:t> (отделена от них </a:t>
            </a:r>
            <a:r>
              <a:rPr lang="ru-RU" sz="1800" b="1" dirty="0" smtClean="0">
                <a:hlinkClick r:id="rId11" tooltip="Восточно-Китайское море"/>
              </a:rPr>
              <a:t>Восточно-Китайским морем</a:t>
            </a:r>
            <a:r>
              <a:rPr lang="ru-RU" sz="1800" b="1" dirty="0" smtClean="0"/>
              <a:t>) и строго на востоке от </a:t>
            </a:r>
            <a:r>
              <a:rPr lang="ru-RU" sz="1800" b="1" dirty="0" smtClean="0">
                <a:hlinkClick r:id="rId12" tooltip="Корея"/>
              </a:rPr>
              <a:t>Кореи</a:t>
            </a:r>
            <a:r>
              <a:rPr lang="ru-RU" sz="1800" b="1" dirty="0" smtClean="0"/>
              <a:t> (отделена </a:t>
            </a:r>
            <a:r>
              <a:rPr lang="ru-RU" sz="1800" b="1" dirty="0" smtClean="0">
                <a:hlinkClick r:id="rId13" tooltip="Японское море"/>
              </a:rPr>
              <a:t>Японским морем</a:t>
            </a:r>
            <a:r>
              <a:rPr lang="ru-RU" sz="1800" b="1" dirty="0" smtClean="0"/>
              <a:t>). Севернее Японии находится </a:t>
            </a:r>
            <a:r>
              <a:rPr lang="ru-RU" sz="1800" b="1" dirty="0" smtClean="0">
                <a:hlinkClick r:id="rId14" tooltip="Дальний Восток"/>
              </a:rPr>
              <a:t>Дальний Восток</a:t>
            </a:r>
            <a:r>
              <a:rPr lang="ru-RU" sz="1800" b="1" dirty="0" smtClean="0"/>
              <a:t>, географическая область </a:t>
            </a:r>
            <a:r>
              <a:rPr lang="ru-RU" sz="1800" b="1" dirty="0" smtClean="0">
                <a:hlinkClick r:id="rId15" tooltip="Россия"/>
              </a:rPr>
              <a:t>России</a:t>
            </a:r>
            <a:r>
              <a:rPr lang="ru-RU" sz="1800" b="1" dirty="0" smtClean="0"/>
              <a:t>.</a:t>
            </a:r>
          </a:p>
          <a:p>
            <a:pPr algn="just"/>
            <a:r>
              <a:rPr lang="ru-RU" sz="1800" b="1" dirty="0" smtClean="0"/>
              <a:t>Крупнейшие </a:t>
            </a:r>
            <a:r>
              <a:rPr lang="ru-RU" sz="1800" b="1" dirty="0" smtClean="0">
                <a:hlinkClick r:id="rId16" tooltip="Остров"/>
              </a:rPr>
              <a:t>острова</a:t>
            </a:r>
            <a:r>
              <a:rPr lang="ru-RU" sz="1800" b="1" dirty="0" smtClean="0"/>
              <a:t> архипелага (с севера на юг): </a:t>
            </a:r>
            <a:r>
              <a:rPr lang="ru-RU" sz="1800" b="1" dirty="0" smtClean="0">
                <a:hlinkClick r:id="rId17" tooltip="Хоккайдо"/>
              </a:rPr>
              <a:t>Хоккайдо</a:t>
            </a:r>
            <a:r>
              <a:rPr lang="ru-RU" sz="1800" b="1" dirty="0" smtClean="0"/>
              <a:t>, </a:t>
            </a:r>
            <a:r>
              <a:rPr lang="ru-RU" sz="1800" b="1" dirty="0" smtClean="0">
                <a:hlinkClick r:id="rId18" tooltip="Хонсю"/>
              </a:rPr>
              <a:t>Хонсю</a:t>
            </a:r>
            <a:r>
              <a:rPr lang="ru-RU" sz="1800" b="1" dirty="0" smtClean="0"/>
              <a:t>, </a:t>
            </a:r>
            <a:r>
              <a:rPr lang="ru-RU" sz="1800" b="1" dirty="0" err="1" smtClean="0">
                <a:hlinkClick r:id="rId19" tooltip="Сикоку"/>
              </a:rPr>
              <a:t>Сикоку</a:t>
            </a:r>
            <a:r>
              <a:rPr lang="ru-RU" sz="1800" b="1" dirty="0" smtClean="0"/>
              <a:t> и </a:t>
            </a:r>
            <a:r>
              <a:rPr lang="ru-RU" sz="1800" b="1" dirty="0" smtClean="0">
                <a:hlinkClick r:id="rId20" tooltip="Кюсю"/>
              </a:rPr>
              <a:t>Кюсю</a:t>
            </a:r>
            <a:r>
              <a:rPr lang="ru-RU" sz="1800" b="1" dirty="0" smtClean="0"/>
              <a:t>. Также в состав страны входят 6 848 меньших островов, включая </a:t>
            </a:r>
            <a:r>
              <a:rPr lang="ru-RU" sz="1800" b="1" dirty="0" smtClean="0">
                <a:hlinkClick r:id="rId21" tooltip="Окинава"/>
              </a:rPr>
              <a:t>Окинаву</a:t>
            </a:r>
            <a:r>
              <a:rPr lang="ru-RU" sz="1800" b="1" dirty="0" smtClean="0"/>
              <a:t>, некоторые из них обитаемы, а некоторые — нет. Япония занимает около 377,9 тыс. км² (2006), из которых 364,4 тыс. км² составляет суша, а 13,5 тыс. км² — водное пространство. Япония по своему размеру больше, чем </a:t>
            </a:r>
            <a:r>
              <a:rPr lang="ru-RU" sz="1800" b="1" dirty="0" smtClean="0">
                <a:hlinkClick r:id="rId22" tooltip="Германия"/>
              </a:rPr>
              <a:t>Германия</a:t>
            </a:r>
            <a:r>
              <a:rPr lang="ru-RU" sz="1800" b="1" dirty="0" smtClean="0"/>
              <a:t>, </a:t>
            </a:r>
            <a:r>
              <a:rPr lang="ru-RU" sz="1800" b="1" dirty="0" smtClean="0">
                <a:hlinkClick r:id="rId23" tooltip="Малайзия"/>
              </a:rPr>
              <a:t>Малайзия</a:t>
            </a:r>
            <a:r>
              <a:rPr lang="ru-RU" sz="1800" b="1" dirty="0" smtClean="0"/>
              <a:t>, </a:t>
            </a:r>
            <a:r>
              <a:rPr lang="ru-RU" sz="1800" b="1" dirty="0" smtClean="0">
                <a:hlinkClick r:id="rId24" tooltip="Новая Зеландия"/>
              </a:rPr>
              <a:t>Новая Зеландия</a:t>
            </a:r>
            <a:r>
              <a:rPr lang="ru-RU" sz="1800" b="1" dirty="0" smtClean="0"/>
              <a:t> и </a:t>
            </a:r>
            <a:r>
              <a:rPr lang="ru-RU" sz="1800" b="1" dirty="0" smtClean="0">
                <a:hlinkClick r:id="rId25" tooltip="Соединённое Королевство"/>
              </a:rPr>
              <a:t>Великобритания</a:t>
            </a:r>
            <a:r>
              <a:rPr lang="ru-RU" sz="1800" b="1" dirty="0" smtClean="0"/>
              <a:t>, она в 1,7 раз больше </a:t>
            </a:r>
            <a:r>
              <a:rPr lang="ru-RU" sz="1800" b="1" dirty="0" smtClean="0">
                <a:hlinkClick r:id="rId12" tooltip="Корея"/>
              </a:rPr>
              <a:t>Кореи</a:t>
            </a:r>
            <a:r>
              <a:rPr lang="ru-RU" sz="1800" b="1" dirty="0" smtClean="0"/>
              <a:t> и в 10 — </a:t>
            </a:r>
            <a:r>
              <a:rPr lang="ru-RU" sz="1800" b="1" dirty="0" smtClean="0">
                <a:hlinkClick r:id="rId10" tooltip="Тайвань"/>
              </a:rPr>
              <a:t>Тайваня</a:t>
            </a:r>
            <a:r>
              <a:rPr lang="ru-RU" sz="1800" b="1" dirty="0" smtClean="0"/>
              <a:t>.</a:t>
            </a:r>
          </a:p>
          <a:p>
            <a:pPr algn="just"/>
            <a:r>
              <a:rPr lang="ru-RU" sz="1800" b="1" dirty="0" smtClean="0"/>
              <a:t>Общая протяжённость береговой линии — 19 240 км (2008), крупнейшие </a:t>
            </a:r>
            <a:r>
              <a:rPr lang="ru-RU" sz="1800" b="1" dirty="0" smtClean="0">
                <a:hlinkClick r:id="rId26" tooltip="Полуостров"/>
              </a:rPr>
              <a:t>полуострова</a:t>
            </a:r>
            <a:r>
              <a:rPr lang="ru-RU" sz="1800" b="1" dirty="0" smtClean="0"/>
              <a:t>: </a:t>
            </a:r>
            <a:r>
              <a:rPr lang="ru-RU" sz="1800" b="1" dirty="0" smtClean="0">
                <a:hlinkClick r:id="rId27" tooltip="Кии (полуостров)"/>
              </a:rPr>
              <a:t>Кии</a:t>
            </a:r>
            <a:r>
              <a:rPr lang="ru-RU" sz="1800" b="1" dirty="0" smtClean="0"/>
              <a:t> и </a:t>
            </a:r>
            <a:r>
              <a:rPr lang="ru-RU" sz="1800" b="1" dirty="0" err="1" smtClean="0">
                <a:hlinkClick r:id="rId28" tooltip="Осима (полуостров)"/>
              </a:rPr>
              <a:t>Осима</a:t>
            </a:r>
            <a:r>
              <a:rPr lang="ru-RU" sz="1800" b="1" dirty="0" smtClean="0"/>
              <a:t>. Южные </a:t>
            </a:r>
            <a:r>
              <a:rPr lang="ru-RU" sz="1800" b="1" dirty="0" smtClean="0">
                <a:hlinkClick r:id="rId29" tooltip="Острова Рюкю"/>
              </a:rPr>
              <a:t>острова </a:t>
            </a:r>
            <a:r>
              <a:rPr lang="ru-RU" sz="1800" b="1" dirty="0" err="1" smtClean="0">
                <a:hlinkClick r:id="rId29" tooltip="Острова Рюкю"/>
              </a:rPr>
              <a:t>Рюкю</a:t>
            </a:r>
            <a:r>
              <a:rPr lang="ru-RU" sz="1800" b="1" dirty="0" smtClean="0"/>
              <a:t> окаймлены </a:t>
            </a:r>
            <a:r>
              <a:rPr lang="ru-RU" sz="1800" b="1" dirty="0" smtClean="0">
                <a:hlinkClick r:id="rId30" tooltip="Коралловые рифы"/>
              </a:rPr>
              <a:t>коралловыми </a:t>
            </a:r>
            <a:r>
              <a:rPr lang="ru-RU" sz="1800" b="1" dirty="0" smtClean="0">
                <a:hlinkClick r:id="rId30" tooltip="Коралловые рифы"/>
              </a:rPr>
              <a:t>рифами</a:t>
            </a:r>
            <a:r>
              <a:rPr lang="ru-RU" sz="1800" b="1" baseline="30000" dirty="0" smtClean="0"/>
              <a:t>[</a:t>
            </a:r>
            <a:endParaRPr lang="ru-RU" sz="1800" b="1" dirty="0" smtClean="0"/>
          </a:p>
          <a:p>
            <a:endParaRPr lang="ru-RU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404664"/>
            <a:ext cx="7772400" cy="6192688"/>
          </a:xfrm>
        </p:spPr>
        <p:txBody>
          <a:bodyPr>
            <a:normAutofit/>
          </a:bodyPr>
          <a:lstStyle/>
          <a:p>
            <a:pPr algn="just"/>
            <a:r>
              <a:rPr lang="ru-RU" sz="1400" b="1" dirty="0" smtClean="0">
                <a:latin typeface="+mj-lt"/>
              </a:rPr>
              <a:t>Рельеф: Япония </a:t>
            </a:r>
            <a:r>
              <a:rPr lang="ru-RU" sz="1400" b="1" dirty="0" smtClean="0">
                <a:latin typeface="+mj-lt"/>
              </a:rPr>
              <a:t>покрыта возвышенностями и низкими и средневысотными горами, они составляют свыше 75 % территории страны. Низменности располагаются отдельными участками вдоль побережий страны. Крупнейшая низменность — </a:t>
            </a:r>
            <a:r>
              <a:rPr lang="ru-RU" sz="1400" b="1" dirty="0" err="1" smtClean="0">
                <a:latin typeface="+mj-lt"/>
                <a:hlinkClick r:id="rId2" tooltip="Канто (равнина)"/>
              </a:rPr>
              <a:t>Канто</a:t>
            </a:r>
            <a:r>
              <a:rPr lang="ru-RU" sz="1400" b="1" dirty="0" smtClean="0">
                <a:latin typeface="+mj-lt"/>
              </a:rPr>
              <a:t>, занимающая около 17 000 км²</a:t>
            </a:r>
            <a:r>
              <a:rPr lang="ru-RU" sz="1400" b="1" baseline="30000" dirty="0" smtClean="0">
                <a:latin typeface="+mj-lt"/>
                <a:hlinkClick r:id="rId3"/>
              </a:rPr>
              <a:t>[32]</a:t>
            </a:r>
            <a:r>
              <a:rPr lang="ru-RU" sz="1400" b="1" dirty="0" smtClean="0">
                <a:latin typeface="+mj-lt"/>
              </a:rPr>
              <a:t>.</a:t>
            </a:r>
          </a:p>
          <a:p>
            <a:pPr algn="just"/>
            <a:r>
              <a:rPr lang="ru-RU" sz="1400" b="1" dirty="0" smtClean="0">
                <a:latin typeface="+mj-lt"/>
              </a:rPr>
              <a:t>Основные хребты </a:t>
            </a:r>
            <a:r>
              <a:rPr lang="ru-RU" sz="1400" b="1" dirty="0" smtClean="0">
                <a:latin typeface="+mj-lt"/>
                <a:hlinkClick r:id="rId4" tooltip="Хоккайдо"/>
              </a:rPr>
              <a:t>Хоккайдо</a:t>
            </a:r>
            <a:r>
              <a:rPr lang="ru-RU" sz="1400" b="1" dirty="0" smtClean="0">
                <a:latin typeface="+mj-lt"/>
              </a:rPr>
              <a:t> являются продолжением цепей </a:t>
            </a:r>
            <a:r>
              <a:rPr lang="ru-RU" sz="1400" b="1" dirty="0" smtClean="0">
                <a:latin typeface="+mj-lt"/>
                <a:hlinkClick r:id="rId5" tooltip="Сахалин"/>
              </a:rPr>
              <a:t>Сахалина</a:t>
            </a:r>
            <a:r>
              <a:rPr lang="ru-RU" sz="1400" b="1" dirty="0" smtClean="0">
                <a:latin typeface="+mj-lt"/>
              </a:rPr>
              <a:t> и </a:t>
            </a:r>
            <a:r>
              <a:rPr lang="ru-RU" sz="1400" b="1" dirty="0" smtClean="0">
                <a:latin typeface="+mj-lt"/>
                <a:hlinkClick r:id="rId6" tooltip="Курильские острова"/>
              </a:rPr>
              <a:t>Курильских островов</a:t>
            </a:r>
            <a:r>
              <a:rPr lang="ru-RU" sz="1400" b="1" dirty="0" smtClean="0">
                <a:latin typeface="+mj-lt"/>
              </a:rPr>
              <a:t>. Они протягиваются с севера на юг и с северо-востока на юго-запад. Высочайшая точка острова — гора </a:t>
            </a:r>
            <a:r>
              <a:rPr lang="ru-RU" sz="1400" b="1" dirty="0" err="1" smtClean="0">
                <a:latin typeface="+mj-lt"/>
                <a:hlinkClick r:id="rId7" tooltip="Асахидакэ"/>
              </a:rPr>
              <a:t>Асахидакэ</a:t>
            </a:r>
            <a:r>
              <a:rPr lang="ru-RU" sz="1400" b="1" dirty="0" smtClean="0">
                <a:latin typeface="+mj-lt"/>
              </a:rPr>
              <a:t> (2290 м), расположена в районе их пересечения</a:t>
            </a:r>
            <a:r>
              <a:rPr lang="ru-RU" sz="1400" b="1" baseline="30000" dirty="0" smtClean="0">
                <a:latin typeface="+mj-lt"/>
                <a:hlinkClick r:id="rId3"/>
              </a:rPr>
              <a:t>[32]</a:t>
            </a:r>
            <a:r>
              <a:rPr lang="ru-RU" sz="1400" b="1" dirty="0" smtClean="0">
                <a:latin typeface="+mj-lt"/>
              </a:rPr>
              <a:t>.</a:t>
            </a:r>
          </a:p>
          <a:p>
            <a:pPr algn="just"/>
            <a:r>
              <a:rPr lang="ru-RU" sz="1400" b="1" dirty="0" smtClean="0">
                <a:latin typeface="+mj-lt"/>
              </a:rPr>
              <a:t>В северной части острова </a:t>
            </a:r>
            <a:r>
              <a:rPr lang="ru-RU" sz="1400" b="1" dirty="0" smtClean="0">
                <a:latin typeface="+mj-lt"/>
                <a:hlinkClick r:id="rId8" tooltip="Хонсю"/>
              </a:rPr>
              <a:t>Хонсю</a:t>
            </a:r>
            <a:r>
              <a:rPr lang="ru-RU" sz="1400" b="1" dirty="0" smtClean="0">
                <a:latin typeface="+mj-lt"/>
              </a:rPr>
              <a:t> находятся три продольные цепи средневысотных гор, разделённые долинами и котловинами. Осевое положение занимает хребет </a:t>
            </a:r>
            <a:r>
              <a:rPr lang="ru-RU" sz="1400" b="1" dirty="0" err="1" smtClean="0">
                <a:latin typeface="+mj-lt"/>
                <a:hlinkClick r:id="rId9" tooltip="Оу"/>
              </a:rPr>
              <a:t>Оу</a:t>
            </a:r>
            <a:r>
              <a:rPr lang="ru-RU" sz="1400" b="1" dirty="0" smtClean="0">
                <a:latin typeface="+mj-lt"/>
              </a:rPr>
              <a:t>, к востоку от него расположены хребты </a:t>
            </a:r>
            <a:r>
              <a:rPr lang="ru-RU" sz="1400" b="1" dirty="0" err="1" smtClean="0">
                <a:latin typeface="+mj-lt"/>
                <a:hlinkClick r:id="rId10" tooltip="Китаками"/>
              </a:rPr>
              <a:t>Китаками</a:t>
            </a:r>
            <a:r>
              <a:rPr lang="ru-RU" sz="1400" b="1" dirty="0" smtClean="0">
                <a:latin typeface="+mj-lt"/>
              </a:rPr>
              <a:t> и </a:t>
            </a:r>
            <a:r>
              <a:rPr lang="ru-RU" sz="1400" b="1" dirty="0" err="1" smtClean="0">
                <a:latin typeface="+mj-lt"/>
                <a:hlinkClick r:id="rId11" tooltip="Абукума"/>
              </a:rPr>
              <a:t>Абукума</a:t>
            </a:r>
            <a:r>
              <a:rPr lang="ru-RU" sz="1400" b="1" dirty="0" smtClean="0">
                <a:latin typeface="+mj-lt"/>
              </a:rPr>
              <a:t>, а к западу — хребты </a:t>
            </a:r>
            <a:r>
              <a:rPr lang="ru-RU" sz="1400" b="1" dirty="0" smtClean="0">
                <a:latin typeface="+mj-lt"/>
                <a:hlinkClick r:id="rId12" tooltip="Дева (горы) (страница отсутствует)"/>
              </a:rPr>
              <a:t>Дева</a:t>
            </a:r>
            <a:r>
              <a:rPr lang="ru-RU" sz="1400" b="1" dirty="0" smtClean="0">
                <a:latin typeface="+mj-lt"/>
              </a:rPr>
              <a:t> и </a:t>
            </a:r>
            <a:r>
              <a:rPr lang="ru-RU" sz="1400" b="1" dirty="0" err="1" smtClean="0">
                <a:latin typeface="+mj-lt"/>
                <a:hlinkClick r:id="rId13" tooltip="Этиго (горы) (страница отсутствует)"/>
              </a:rPr>
              <a:t>Этиго</a:t>
            </a:r>
            <a:r>
              <a:rPr lang="ru-RU" sz="1400" b="1" dirty="0" smtClean="0">
                <a:latin typeface="+mj-lt"/>
              </a:rPr>
              <a:t>; центральные и западные цепи увенчаны вулканами. В средней части остров пересекает зона разломов под названием </a:t>
            </a:r>
            <a:r>
              <a:rPr lang="ru-RU" sz="1400" b="1" dirty="0" err="1" smtClean="0">
                <a:latin typeface="+mj-lt"/>
                <a:hlinkClick r:id="rId14" tooltip="Фосса-Магна (страница отсутствует)"/>
              </a:rPr>
              <a:t>Фосса-Магна</a:t>
            </a:r>
            <a:r>
              <a:rPr lang="ru-RU" sz="1400" b="1" dirty="0" smtClean="0">
                <a:latin typeface="+mj-lt"/>
              </a:rPr>
              <a:t> (длиной около 250 км), над которой возвышается ряд вулканов, в том числе самый высокий в Японии — </a:t>
            </a:r>
            <a:r>
              <a:rPr lang="ru-RU" sz="1400" b="1" dirty="0" smtClean="0">
                <a:latin typeface="+mj-lt"/>
                <a:hlinkClick r:id="rId15" tooltip="Фудзияма"/>
              </a:rPr>
              <a:t>Фудзияма</a:t>
            </a:r>
            <a:r>
              <a:rPr lang="ru-RU" sz="1400" b="1" dirty="0" smtClean="0">
                <a:latin typeface="+mj-lt"/>
              </a:rPr>
              <a:t> (3776 м). В центральной части Хонсю расположены Японские Альпы — хребты </a:t>
            </a:r>
            <a:r>
              <a:rPr lang="ru-RU" sz="1400" b="1" dirty="0" err="1" smtClean="0">
                <a:latin typeface="+mj-lt"/>
                <a:hlinkClick r:id="rId16" tooltip="Хида"/>
              </a:rPr>
              <a:t>Хида</a:t>
            </a:r>
            <a:r>
              <a:rPr lang="ru-RU" sz="1400" b="1" dirty="0" smtClean="0">
                <a:latin typeface="+mj-lt"/>
              </a:rPr>
              <a:t>, </a:t>
            </a:r>
            <a:r>
              <a:rPr lang="ru-RU" sz="1400" b="1" dirty="0" err="1" smtClean="0">
                <a:latin typeface="+mj-lt"/>
                <a:hlinkClick r:id="rId17" tooltip="Кисо (хребет)"/>
              </a:rPr>
              <a:t>Кисо</a:t>
            </a:r>
            <a:r>
              <a:rPr lang="ru-RU" sz="1400" b="1" dirty="0" smtClean="0">
                <a:latin typeface="+mj-lt"/>
              </a:rPr>
              <a:t> и </a:t>
            </a:r>
            <a:r>
              <a:rPr lang="ru-RU" sz="1400" b="1" dirty="0" err="1" smtClean="0">
                <a:latin typeface="+mj-lt"/>
                <a:hlinkClick r:id="rId18" tooltip="Акаиси"/>
              </a:rPr>
              <a:t>Акаиси</a:t>
            </a:r>
            <a:r>
              <a:rPr lang="ru-RU" sz="1400" b="1" dirty="0" smtClean="0">
                <a:latin typeface="+mj-lt"/>
              </a:rPr>
              <a:t>, вершины которых большую часть года покрыты снегом. На юго-западе в пределах тектонического понижения находится равнина </a:t>
            </a:r>
            <a:r>
              <a:rPr lang="ru-RU" sz="1400" b="1" dirty="0" err="1" smtClean="0">
                <a:latin typeface="+mj-lt"/>
                <a:hlinkClick r:id="rId19" tooltip="Кинки (равнина) (страница отсутствует)"/>
              </a:rPr>
              <a:t>Кинки</a:t>
            </a:r>
            <a:r>
              <a:rPr lang="ru-RU" sz="1400" b="1" dirty="0" smtClean="0">
                <a:latin typeface="+mj-lt"/>
              </a:rPr>
              <a:t> и озеро </a:t>
            </a:r>
            <a:r>
              <a:rPr lang="ru-RU" sz="1400" b="1" dirty="0" err="1" smtClean="0">
                <a:latin typeface="+mj-lt"/>
                <a:hlinkClick r:id="rId20" tooltip="Бива (озеро)"/>
              </a:rPr>
              <a:t>Бива</a:t>
            </a:r>
            <a:r>
              <a:rPr lang="ru-RU" sz="1400" b="1" dirty="0" smtClean="0">
                <a:latin typeface="+mj-lt"/>
              </a:rPr>
              <a:t>. Две полосы гор — северная (внутренняя), протягивающаяся по оси западной части Хонсю, и южная (внешняя) — на полуострове Кии, островах </a:t>
            </a:r>
            <a:r>
              <a:rPr lang="ru-RU" sz="1400" b="1" dirty="0" err="1" smtClean="0">
                <a:latin typeface="+mj-lt"/>
              </a:rPr>
              <a:t>Сикоку</a:t>
            </a:r>
            <a:r>
              <a:rPr lang="ru-RU" sz="1400" b="1" dirty="0" smtClean="0">
                <a:latin typeface="+mj-lt"/>
              </a:rPr>
              <a:t> и Кюсю, разделяются этим тектоническим понижением, на западном продолжении которого расположено </a:t>
            </a:r>
            <a:r>
              <a:rPr lang="ru-RU" sz="1400" b="1" dirty="0" smtClean="0">
                <a:latin typeface="+mj-lt"/>
                <a:hlinkClick r:id="rId21" tooltip="Внутреннее Японское море"/>
              </a:rPr>
              <a:t>Внутреннее Японское море</a:t>
            </a:r>
            <a:r>
              <a:rPr lang="ru-RU" sz="1400" b="1" baseline="30000" dirty="0" smtClean="0">
                <a:latin typeface="+mj-lt"/>
                <a:hlinkClick r:id="rId3"/>
              </a:rPr>
              <a:t>[32]</a:t>
            </a:r>
            <a:r>
              <a:rPr lang="ru-RU" sz="1400" b="1" dirty="0" smtClean="0">
                <a:latin typeface="+mj-lt"/>
              </a:rPr>
              <a:t>.</a:t>
            </a:r>
          </a:p>
          <a:p>
            <a:pPr algn="just"/>
            <a:r>
              <a:rPr lang="ru-RU" sz="1400" b="1" dirty="0" smtClean="0">
                <a:latin typeface="+mj-lt"/>
              </a:rPr>
              <a:t>Наибольшая высота острова </a:t>
            </a:r>
            <a:r>
              <a:rPr lang="ru-RU" sz="1400" b="1" dirty="0" err="1" smtClean="0">
                <a:latin typeface="+mj-lt"/>
                <a:hlinkClick r:id="rId22" tooltip="Сикоку"/>
              </a:rPr>
              <a:t>Сикоку</a:t>
            </a:r>
            <a:r>
              <a:rPr lang="ru-RU" sz="1400" b="1" dirty="0" smtClean="0">
                <a:latin typeface="+mj-lt"/>
              </a:rPr>
              <a:t> — гора </a:t>
            </a:r>
            <a:r>
              <a:rPr lang="ru-RU" sz="1400" b="1" dirty="0" err="1" smtClean="0">
                <a:latin typeface="+mj-lt"/>
                <a:hlinkClick r:id="rId23" tooltip="Исидзути (страница отсутствует)"/>
              </a:rPr>
              <a:t>Исидзути</a:t>
            </a:r>
            <a:r>
              <a:rPr lang="ru-RU" sz="1400" b="1" dirty="0" smtClean="0">
                <a:latin typeface="+mj-lt"/>
              </a:rPr>
              <a:t> (1981 м), острова </a:t>
            </a:r>
            <a:r>
              <a:rPr lang="ru-RU" sz="1400" b="1" dirty="0" smtClean="0">
                <a:latin typeface="+mj-lt"/>
                <a:hlinkClick r:id="rId24" tooltip="Кюсю"/>
              </a:rPr>
              <a:t>Кюсю</a:t>
            </a:r>
            <a:r>
              <a:rPr lang="ru-RU" sz="1400" b="1" dirty="0" smtClean="0">
                <a:latin typeface="+mj-lt"/>
              </a:rPr>
              <a:t> — вулкан </a:t>
            </a:r>
            <a:r>
              <a:rPr lang="ru-RU" sz="1400" b="1" dirty="0" err="1" smtClean="0">
                <a:latin typeface="+mj-lt"/>
                <a:hlinkClick r:id="rId25" tooltip="Кудзю (страница отсутствует)"/>
              </a:rPr>
              <a:t>Кудзю</a:t>
            </a:r>
            <a:r>
              <a:rPr lang="ru-RU" sz="1400" b="1" dirty="0" smtClean="0">
                <a:latin typeface="+mj-lt"/>
              </a:rPr>
              <a:t> (1788 м). На островах </a:t>
            </a:r>
            <a:r>
              <a:rPr lang="ru-RU" sz="1400" b="1" dirty="0" err="1" smtClean="0">
                <a:latin typeface="+mj-lt"/>
              </a:rPr>
              <a:t>Рюкю</a:t>
            </a:r>
            <a:r>
              <a:rPr lang="ru-RU" sz="1400" b="1" dirty="0" smtClean="0">
                <a:latin typeface="+mj-lt"/>
              </a:rPr>
              <a:t> преобладают </a:t>
            </a:r>
            <a:r>
              <a:rPr lang="ru-RU" sz="1400" b="1" dirty="0" smtClean="0">
                <a:latin typeface="+mj-lt"/>
                <a:hlinkClick r:id="rId26" tooltip="Плато"/>
              </a:rPr>
              <a:t>плато</a:t>
            </a:r>
            <a:r>
              <a:rPr lang="ru-RU" sz="1400" b="1" dirty="0" smtClean="0">
                <a:latin typeface="+mj-lt"/>
              </a:rPr>
              <a:t> и </a:t>
            </a:r>
            <a:r>
              <a:rPr lang="ru-RU" sz="1400" b="1" dirty="0" smtClean="0">
                <a:latin typeface="+mj-lt"/>
              </a:rPr>
              <a:t>низкогорья</a:t>
            </a:r>
            <a:endParaRPr lang="ru-RU" sz="1400" b="1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245</TotalTime>
  <Words>432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Япония</vt:lpstr>
      <vt:lpstr>Жапонияның территориясы 377 944 км. Кв. Халық саны: 127 370 000</vt:lpstr>
      <vt:lpstr>Слайд 3</vt:lpstr>
      <vt:lpstr>Слайд 4</vt:lpstr>
      <vt:lpstr>Император Акихито и императрица Митико.</vt:lpstr>
      <vt:lpstr>Гография Японии</vt:lpstr>
      <vt:lpstr>Слайд 7</vt:lpstr>
      <vt:lpstr>Слайд 8</vt:lpstr>
    </vt:vector>
  </TitlesOfParts>
  <Company>КазНУ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Япония</dc:title>
  <dc:creator>Лайла Нурсеитова</dc:creator>
  <cp:lastModifiedBy>Лайла Нурсеитова</cp:lastModifiedBy>
  <cp:revision>25</cp:revision>
  <dcterms:created xsi:type="dcterms:W3CDTF">2012-01-22T12:09:29Z</dcterms:created>
  <dcterms:modified xsi:type="dcterms:W3CDTF">2012-01-22T16:15:04Z</dcterms:modified>
</cp:coreProperties>
</file>